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09f70b5a4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09f70b5a4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09f70b5a4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9f70b5a4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09f70b5a4b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09f70b5a4b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09f70b5a4b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09f70b5a4b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86fe639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86fe639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9f70b5a4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9f70b5a4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09f70b5a4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09f70b5a4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9f70b5a4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9f70b5a4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9f70b5a4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9f70b5a4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9f70b5a4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9f70b5a4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9f70b5a4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9f70b5a4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9f70b5a4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09f70b5a4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b="1" lang="en" sz="2500">
                <a:latin typeface="Georgia"/>
                <a:ea typeface="Georgia"/>
                <a:cs typeface="Georgia"/>
                <a:sym typeface="Georgia"/>
              </a:rPr>
              <a:t>Why Character Matters!</a:t>
            </a:r>
            <a:endParaRPr b="1" sz="2500">
              <a:latin typeface="Georgia"/>
              <a:ea typeface="Georgia"/>
              <a:cs typeface="Georgia"/>
              <a:sym typeface="Georgia"/>
            </a:endParaRPr>
          </a:p>
          <a:p>
            <a:pPr indent="0" lvl="0" marL="0" rtl="0" algn="ctr">
              <a:lnSpc>
                <a:spcPct val="115000"/>
              </a:lnSpc>
              <a:spcBef>
                <a:spcPts val="0"/>
              </a:spcBef>
              <a:spcAft>
                <a:spcPts val="0"/>
              </a:spcAft>
              <a:buClr>
                <a:schemeClr val="dk1"/>
              </a:buClr>
              <a:buSzPts val="1100"/>
              <a:buFont typeface="Arial"/>
              <a:buNone/>
            </a:pPr>
            <a:r>
              <a:rPr b="1" lang="en" sz="2500">
                <a:latin typeface="Georgia"/>
                <a:ea typeface="Georgia"/>
                <a:cs typeface="Georgia"/>
                <a:sym typeface="Georgia"/>
              </a:rPr>
              <a:t>“Can I ______ and still be a Christian?</a:t>
            </a:r>
            <a:endParaRPr b="1" sz="63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NYC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The Older Brother</a:t>
            </a:r>
            <a:endParaRPr/>
          </a:p>
        </p:txBody>
      </p:sp>
      <p:sp>
        <p:nvSpPr>
          <p:cNvPr id="106" name="Google Shape;10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700">
                <a:solidFill>
                  <a:schemeClr val="dk1"/>
                </a:solidFill>
                <a:highlight>
                  <a:srgbClr val="FFFFFF"/>
                </a:highlight>
                <a:latin typeface="Roboto"/>
                <a:ea typeface="Roboto"/>
                <a:cs typeface="Roboto"/>
                <a:sym typeface="Roboto"/>
              </a:rPr>
              <a:t>25 </a:t>
            </a:r>
            <a:r>
              <a:rPr lang="en" sz="1700">
                <a:solidFill>
                  <a:schemeClr val="dk1"/>
                </a:solidFill>
                <a:highlight>
                  <a:srgbClr val="FFFFFF"/>
                </a:highlight>
                <a:latin typeface="Roboto"/>
                <a:ea typeface="Roboto"/>
                <a:cs typeface="Roboto"/>
                <a:sym typeface="Roboto"/>
              </a:rPr>
              <a:t>“Now his older son was in the field, and as he came and drew near to the house, he heard music and dancing. </a:t>
            </a:r>
            <a:r>
              <a:rPr b="1" lang="en" sz="1700">
                <a:solidFill>
                  <a:schemeClr val="dk1"/>
                </a:solidFill>
                <a:highlight>
                  <a:srgbClr val="FFFFFF"/>
                </a:highlight>
                <a:latin typeface="Roboto"/>
                <a:ea typeface="Roboto"/>
                <a:cs typeface="Roboto"/>
                <a:sym typeface="Roboto"/>
              </a:rPr>
              <a:t>26 </a:t>
            </a:r>
            <a:r>
              <a:rPr lang="en" sz="1700">
                <a:solidFill>
                  <a:schemeClr val="dk1"/>
                </a:solidFill>
                <a:highlight>
                  <a:srgbClr val="FFFFFF"/>
                </a:highlight>
                <a:latin typeface="Roboto"/>
                <a:ea typeface="Roboto"/>
                <a:cs typeface="Roboto"/>
                <a:sym typeface="Roboto"/>
              </a:rPr>
              <a:t>And he called one of the servants and asked what these things meant. </a:t>
            </a:r>
            <a:r>
              <a:rPr b="1" lang="en" sz="1700">
                <a:solidFill>
                  <a:schemeClr val="dk1"/>
                </a:solidFill>
                <a:highlight>
                  <a:srgbClr val="FFFFFF"/>
                </a:highlight>
                <a:latin typeface="Roboto"/>
                <a:ea typeface="Roboto"/>
                <a:cs typeface="Roboto"/>
                <a:sym typeface="Roboto"/>
              </a:rPr>
              <a:t>27 </a:t>
            </a:r>
            <a:r>
              <a:rPr lang="en" sz="1700">
                <a:solidFill>
                  <a:schemeClr val="dk1"/>
                </a:solidFill>
                <a:highlight>
                  <a:srgbClr val="FFFFFF"/>
                </a:highlight>
                <a:latin typeface="Roboto"/>
                <a:ea typeface="Roboto"/>
                <a:cs typeface="Roboto"/>
                <a:sym typeface="Roboto"/>
              </a:rPr>
              <a:t>And he said to him, ‘Your brother has come, and your father has killed the fattened calf, because he has received him back safe and sound.’ </a:t>
            </a:r>
            <a:r>
              <a:rPr b="1" lang="en" sz="1700">
                <a:solidFill>
                  <a:schemeClr val="dk1"/>
                </a:solidFill>
                <a:highlight>
                  <a:srgbClr val="FFFFFF"/>
                </a:highlight>
                <a:latin typeface="Roboto"/>
                <a:ea typeface="Roboto"/>
                <a:cs typeface="Roboto"/>
                <a:sym typeface="Roboto"/>
              </a:rPr>
              <a:t>28 </a:t>
            </a:r>
            <a:r>
              <a:rPr lang="en" sz="1700">
                <a:solidFill>
                  <a:schemeClr val="dk1"/>
                </a:solidFill>
                <a:highlight>
                  <a:srgbClr val="FFFFFF"/>
                </a:highlight>
                <a:latin typeface="Roboto"/>
                <a:ea typeface="Roboto"/>
                <a:cs typeface="Roboto"/>
                <a:sym typeface="Roboto"/>
              </a:rPr>
              <a:t>But he was angry and refused to go in. His father came out and entreated him, </a:t>
            </a:r>
            <a:r>
              <a:rPr b="1" lang="en" sz="1700">
                <a:solidFill>
                  <a:schemeClr val="dk1"/>
                </a:solidFill>
                <a:highlight>
                  <a:srgbClr val="FFFFFF"/>
                </a:highlight>
                <a:latin typeface="Roboto"/>
                <a:ea typeface="Roboto"/>
                <a:cs typeface="Roboto"/>
                <a:sym typeface="Roboto"/>
              </a:rPr>
              <a:t>29 </a:t>
            </a:r>
            <a:r>
              <a:rPr lang="en" sz="1700">
                <a:solidFill>
                  <a:schemeClr val="dk1"/>
                </a:solidFill>
                <a:highlight>
                  <a:srgbClr val="FFFFFF"/>
                </a:highlight>
                <a:latin typeface="Roboto"/>
                <a:ea typeface="Roboto"/>
                <a:cs typeface="Roboto"/>
                <a:sym typeface="Roboto"/>
              </a:rPr>
              <a:t>but he answered his father, ‘Look, these many years I have served you, and I never disobeyed your command, yet you never gave me a young goat, that I might celebrate with my friends. </a:t>
            </a:r>
            <a:r>
              <a:rPr b="1" lang="en" sz="1700">
                <a:solidFill>
                  <a:schemeClr val="dk1"/>
                </a:solidFill>
                <a:highlight>
                  <a:srgbClr val="FFFFFF"/>
                </a:highlight>
                <a:latin typeface="Roboto"/>
                <a:ea typeface="Roboto"/>
                <a:cs typeface="Roboto"/>
                <a:sym typeface="Roboto"/>
              </a:rPr>
              <a:t>30 </a:t>
            </a:r>
            <a:r>
              <a:rPr lang="en" sz="1700">
                <a:solidFill>
                  <a:schemeClr val="dk1"/>
                </a:solidFill>
                <a:highlight>
                  <a:srgbClr val="FFFFFF"/>
                </a:highlight>
                <a:latin typeface="Roboto"/>
                <a:ea typeface="Roboto"/>
                <a:cs typeface="Roboto"/>
                <a:sym typeface="Roboto"/>
              </a:rPr>
              <a:t>But when this son of yours came, who has devoured your property with prostitutes, you killed the fattened calf for him!’ </a:t>
            </a:r>
            <a:r>
              <a:rPr b="1" lang="en" sz="1700">
                <a:solidFill>
                  <a:schemeClr val="dk1"/>
                </a:solidFill>
                <a:highlight>
                  <a:srgbClr val="FFFFFF"/>
                </a:highlight>
                <a:latin typeface="Roboto"/>
                <a:ea typeface="Roboto"/>
                <a:cs typeface="Roboto"/>
                <a:sym typeface="Roboto"/>
              </a:rPr>
              <a:t>31 </a:t>
            </a:r>
            <a:r>
              <a:rPr lang="en" sz="1700">
                <a:solidFill>
                  <a:schemeClr val="dk1"/>
                </a:solidFill>
                <a:highlight>
                  <a:srgbClr val="FFFFFF"/>
                </a:highlight>
                <a:latin typeface="Roboto"/>
                <a:ea typeface="Roboto"/>
                <a:cs typeface="Roboto"/>
                <a:sym typeface="Roboto"/>
              </a:rPr>
              <a:t>And he said to him, ‘Son, you are always with me, and all that is mine is yours. </a:t>
            </a:r>
            <a:r>
              <a:rPr b="1" lang="en" sz="1700">
                <a:solidFill>
                  <a:schemeClr val="dk1"/>
                </a:solidFill>
                <a:highlight>
                  <a:srgbClr val="FFFFFF"/>
                </a:highlight>
                <a:latin typeface="Roboto"/>
                <a:ea typeface="Roboto"/>
                <a:cs typeface="Roboto"/>
                <a:sym typeface="Roboto"/>
              </a:rPr>
              <a:t>32 </a:t>
            </a:r>
            <a:r>
              <a:rPr lang="en" sz="1700">
                <a:solidFill>
                  <a:schemeClr val="dk1"/>
                </a:solidFill>
                <a:highlight>
                  <a:srgbClr val="FFFFFF"/>
                </a:highlight>
                <a:latin typeface="Roboto"/>
                <a:ea typeface="Roboto"/>
                <a:cs typeface="Roboto"/>
                <a:sym typeface="Roboto"/>
              </a:rPr>
              <a:t>It was fitting to celebrate and be glad, for this your brother was dead, and is alive; he was lost, and is found.’”</a:t>
            </a:r>
            <a:endParaRPr sz="2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b="1" lang="en" sz="1900">
                <a:latin typeface="Georgia"/>
                <a:ea typeface="Georgia"/>
                <a:cs typeface="Georgia"/>
                <a:sym typeface="Georgia"/>
              </a:rPr>
              <a:t> “Can I ______ and still be a Christian?”</a:t>
            </a:r>
            <a:endParaRPr b="1" sz="3300"/>
          </a:p>
        </p:txBody>
      </p:sp>
      <p:sp>
        <p:nvSpPr>
          <p:cNvPr id="112" name="Google Shape;11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Clr>
                <a:schemeClr val="dk1"/>
              </a:buClr>
              <a:buSzPts val="2100"/>
              <a:buFont typeface="Georgia"/>
              <a:buChar char="●"/>
            </a:pPr>
            <a:r>
              <a:rPr lang="en" sz="2100">
                <a:solidFill>
                  <a:schemeClr val="dk1"/>
                </a:solidFill>
                <a:latin typeface="Georgia"/>
                <a:ea typeface="Georgia"/>
                <a:cs typeface="Georgia"/>
                <a:sym typeface="Georgia"/>
              </a:rPr>
              <a:t>How can I develop my relationship with Christ?</a:t>
            </a:r>
            <a:endParaRPr sz="2100">
              <a:solidFill>
                <a:schemeClr val="dk1"/>
              </a:solidFill>
              <a:latin typeface="Georgia"/>
              <a:ea typeface="Georgia"/>
              <a:cs typeface="Georgia"/>
              <a:sym typeface="Georgia"/>
            </a:endParaRPr>
          </a:p>
          <a:p>
            <a:pPr indent="-361950" lvl="0" marL="457200" rtl="0" algn="l">
              <a:spcBef>
                <a:spcPts val="0"/>
              </a:spcBef>
              <a:spcAft>
                <a:spcPts val="0"/>
              </a:spcAft>
              <a:buClr>
                <a:schemeClr val="dk1"/>
              </a:buClr>
              <a:buSzPts val="2100"/>
              <a:buFont typeface="Georgia"/>
              <a:buChar char="●"/>
            </a:pPr>
            <a:r>
              <a:rPr lang="en" sz="2100">
                <a:solidFill>
                  <a:schemeClr val="dk1"/>
                </a:solidFill>
                <a:latin typeface="Georgia"/>
                <a:ea typeface="Georgia"/>
                <a:cs typeface="Georgia"/>
                <a:sym typeface="Georgia"/>
              </a:rPr>
              <a:t>How can I focus on the Lord while at college?</a:t>
            </a:r>
            <a:endParaRPr sz="2100">
              <a:solidFill>
                <a:schemeClr val="dk1"/>
              </a:solidFill>
              <a:latin typeface="Georgia"/>
              <a:ea typeface="Georgia"/>
              <a:cs typeface="Georgia"/>
              <a:sym typeface="Georgia"/>
            </a:endParaRPr>
          </a:p>
          <a:p>
            <a:pPr indent="-361950" lvl="0" marL="457200" rtl="0" algn="l">
              <a:spcBef>
                <a:spcPts val="0"/>
              </a:spcBef>
              <a:spcAft>
                <a:spcPts val="0"/>
              </a:spcAft>
              <a:buClr>
                <a:schemeClr val="dk1"/>
              </a:buClr>
              <a:buSzPts val="2100"/>
              <a:buFont typeface="Georgia"/>
              <a:buChar char="●"/>
            </a:pPr>
            <a:r>
              <a:rPr lang="en" sz="2100">
                <a:solidFill>
                  <a:schemeClr val="dk1"/>
                </a:solidFill>
                <a:latin typeface="Georgia"/>
                <a:ea typeface="Georgia"/>
                <a:cs typeface="Georgia"/>
                <a:sym typeface="Georgia"/>
              </a:rPr>
              <a:t>How can I develop my character to honor the Lord with my life?</a:t>
            </a:r>
            <a:endParaRPr sz="2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animEffect filter="fade" transition="in">
                                      <p:cBhvr>
                                        <p:cTn dur="1000"/>
                                        <p:tgtEl>
                                          <p:spTgt spid="1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animEffect filter="fade" transition="in">
                                      <p:cBhvr>
                                        <p:cTn dur="1000"/>
                                        <p:tgtEl>
                                          <p:spTgt spid="1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animEffect filter="fade" transition="in">
                                      <p:cBhvr>
                                        <p:cTn dur="1000"/>
                                        <p:tgtEl>
                                          <p:spTgt spid="11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2200">
                <a:latin typeface="Georgia"/>
                <a:ea typeface="Georgia"/>
                <a:cs typeface="Georgia"/>
                <a:sym typeface="Georgia"/>
              </a:rPr>
              <a:t>Does your Character matter to God?</a:t>
            </a:r>
            <a:endParaRPr sz="3600"/>
          </a:p>
        </p:txBody>
      </p:sp>
      <p:sp>
        <p:nvSpPr>
          <p:cNvPr id="118" name="Google Shape;11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Clr>
                <a:schemeClr val="dk1"/>
              </a:buClr>
              <a:buSzPts val="2600"/>
              <a:buFont typeface="Georgia"/>
              <a:buChar char="●"/>
            </a:pPr>
            <a:r>
              <a:rPr lang="en" sz="2600">
                <a:solidFill>
                  <a:schemeClr val="dk1"/>
                </a:solidFill>
                <a:latin typeface="Georgia"/>
                <a:ea typeface="Georgia"/>
                <a:cs typeface="Georgia"/>
                <a:sym typeface="Georgia"/>
              </a:rPr>
              <a:t>God opposes the proud</a:t>
            </a:r>
            <a:endParaRPr sz="2600">
              <a:solidFill>
                <a:schemeClr val="dk1"/>
              </a:solidFill>
              <a:latin typeface="Georgia"/>
              <a:ea typeface="Georgia"/>
              <a:cs typeface="Georgia"/>
              <a:sym typeface="Georgia"/>
            </a:endParaRPr>
          </a:p>
          <a:p>
            <a:pPr indent="-393700" lvl="0" marL="457200" rtl="0" algn="l">
              <a:spcBef>
                <a:spcPts val="0"/>
              </a:spcBef>
              <a:spcAft>
                <a:spcPts val="0"/>
              </a:spcAft>
              <a:buClr>
                <a:schemeClr val="dk1"/>
              </a:buClr>
              <a:buSzPts val="2600"/>
              <a:buFont typeface="Georgia"/>
              <a:buChar char="●"/>
            </a:pPr>
            <a:r>
              <a:rPr lang="en" sz="2600">
                <a:solidFill>
                  <a:schemeClr val="dk1"/>
                </a:solidFill>
                <a:latin typeface="Georgia"/>
                <a:ea typeface="Georgia"/>
                <a:cs typeface="Georgia"/>
                <a:sym typeface="Georgia"/>
              </a:rPr>
              <a:t>God hates sin - He is holy</a:t>
            </a:r>
            <a:endParaRPr sz="2600">
              <a:solidFill>
                <a:schemeClr val="dk1"/>
              </a:solidFill>
              <a:latin typeface="Georgia"/>
              <a:ea typeface="Georgia"/>
              <a:cs typeface="Georgia"/>
              <a:sym typeface="Georgia"/>
            </a:endParaRPr>
          </a:p>
          <a:p>
            <a:pPr indent="-393700" lvl="0" marL="457200" rtl="0" algn="l">
              <a:spcBef>
                <a:spcPts val="0"/>
              </a:spcBef>
              <a:spcAft>
                <a:spcPts val="0"/>
              </a:spcAft>
              <a:buClr>
                <a:schemeClr val="dk1"/>
              </a:buClr>
              <a:buSzPts val="2600"/>
              <a:buFont typeface="Georgia"/>
              <a:buChar char="●"/>
            </a:pPr>
            <a:r>
              <a:rPr lang="en" sz="2600">
                <a:solidFill>
                  <a:schemeClr val="dk1"/>
                </a:solidFill>
                <a:latin typeface="Georgia"/>
                <a:ea typeface="Georgia"/>
                <a:cs typeface="Georgia"/>
                <a:sym typeface="Georgia"/>
              </a:rPr>
              <a:t>Sin separates us from Him</a:t>
            </a:r>
            <a:endParaRPr sz="2600">
              <a:solidFill>
                <a:schemeClr val="dk1"/>
              </a:solidFill>
              <a:latin typeface="Georgia"/>
              <a:ea typeface="Georgia"/>
              <a:cs typeface="Georgia"/>
              <a:sym typeface="Georgia"/>
            </a:endParaRPr>
          </a:p>
          <a:p>
            <a:pPr indent="-393700" lvl="0" marL="457200" rtl="0" algn="l">
              <a:spcBef>
                <a:spcPts val="0"/>
              </a:spcBef>
              <a:spcAft>
                <a:spcPts val="0"/>
              </a:spcAft>
              <a:buClr>
                <a:schemeClr val="dk1"/>
              </a:buClr>
              <a:buSzPts val="2600"/>
              <a:buFont typeface="Georgia"/>
              <a:buChar char="●"/>
            </a:pPr>
            <a:r>
              <a:rPr lang="en" sz="2600">
                <a:solidFill>
                  <a:schemeClr val="dk1"/>
                </a:solidFill>
                <a:latin typeface="Georgia"/>
                <a:ea typeface="Georgia"/>
                <a:cs typeface="Georgia"/>
                <a:sym typeface="Georgia"/>
              </a:rPr>
              <a:t>Sin enslaves and destroys </a:t>
            </a:r>
            <a:endParaRPr sz="2600">
              <a:solidFill>
                <a:schemeClr val="dk1"/>
              </a:solidFill>
              <a:latin typeface="Georgia"/>
              <a:ea typeface="Georgia"/>
              <a:cs typeface="Georgia"/>
              <a:sym typeface="Georgia"/>
            </a:endParaRPr>
          </a:p>
          <a:p>
            <a:pPr indent="-393700" lvl="0" marL="457200" rtl="0" algn="l">
              <a:spcBef>
                <a:spcPts val="0"/>
              </a:spcBef>
              <a:spcAft>
                <a:spcPts val="0"/>
              </a:spcAft>
              <a:buClr>
                <a:schemeClr val="dk1"/>
              </a:buClr>
              <a:buSzPts val="2600"/>
              <a:buFont typeface="Georgia"/>
              <a:buChar char="●"/>
            </a:pPr>
            <a:r>
              <a:rPr lang="en" sz="2600">
                <a:solidFill>
                  <a:schemeClr val="dk1"/>
                </a:solidFill>
                <a:latin typeface="Georgia"/>
                <a:ea typeface="Georgia"/>
                <a:cs typeface="Georgia"/>
                <a:sym typeface="Georgia"/>
              </a:rPr>
              <a:t>Poor character makes us love Him less, you can’t serve 2 masters</a:t>
            </a:r>
            <a:endParaRPr sz="3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1000"/>
                                        <p:tgtEl>
                                          <p:spTgt spid="1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 st="1"/>
                                            </p:txEl>
                                          </p:spTgt>
                                        </p:tgtEl>
                                        <p:attrNameLst>
                                          <p:attrName>style.visibility</p:attrName>
                                        </p:attrNameLst>
                                      </p:cBhvr>
                                      <p:to>
                                        <p:strVal val="visible"/>
                                      </p:to>
                                    </p:set>
                                    <p:animEffect filter="fade" transition="in">
                                      <p:cBhvr>
                                        <p:cTn dur="1000"/>
                                        <p:tgtEl>
                                          <p:spTgt spid="1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 st="2"/>
                                            </p:txEl>
                                          </p:spTgt>
                                        </p:tgtEl>
                                        <p:attrNameLst>
                                          <p:attrName>style.visibility</p:attrName>
                                        </p:attrNameLst>
                                      </p:cBhvr>
                                      <p:to>
                                        <p:strVal val="visible"/>
                                      </p:to>
                                    </p:set>
                                    <p:animEffect filter="fade" transition="in">
                                      <p:cBhvr>
                                        <p:cTn dur="1000"/>
                                        <p:tgtEl>
                                          <p:spTgt spid="1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3" st="3"/>
                                            </p:txEl>
                                          </p:spTgt>
                                        </p:tgtEl>
                                        <p:attrNameLst>
                                          <p:attrName>style.visibility</p:attrName>
                                        </p:attrNameLst>
                                      </p:cBhvr>
                                      <p:to>
                                        <p:strVal val="visible"/>
                                      </p:to>
                                    </p:set>
                                    <p:animEffect filter="fade" transition="in">
                                      <p:cBhvr>
                                        <p:cTn dur="1000"/>
                                        <p:tgtEl>
                                          <p:spTgt spid="1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4" st="4"/>
                                            </p:txEl>
                                          </p:spTgt>
                                        </p:tgtEl>
                                        <p:attrNameLst>
                                          <p:attrName>style.visibility</p:attrName>
                                        </p:attrNameLst>
                                      </p:cBhvr>
                                      <p:to>
                                        <p:strVal val="visible"/>
                                      </p:to>
                                    </p:set>
                                    <p:animEffect filter="fade" transition="in">
                                      <p:cBhvr>
                                        <p:cTn dur="1000"/>
                                        <p:tgtEl>
                                          <p:spTgt spid="11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b="1" lang="en" sz="2300">
                <a:solidFill>
                  <a:srgbClr val="09202F"/>
                </a:solidFill>
                <a:highlight>
                  <a:srgbClr val="FFFFFF"/>
                </a:highlight>
                <a:latin typeface="Georgia"/>
                <a:ea typeface="Georgia"/>
                <a:cs typeface="Georgia"/>
                <a:sym typeface="Georgia"/>
              </a:rPr>
              <a:t>Applications</a:t>
            </a:r>
            <a:endParaRPr b="1" sz="3700"/>
          </a:p>
        </p:txBody>
      </p:sp>
      <p:sp>
        <p:nvSpPr>
          <p:cNvPr id="124" name="Google Shape;124;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Clr>
                <a:srgbClr val="09202F"/>
              </a:buClr>
              <a:buSzPts val="2100"/>
              <a:buFont typeface="Georgia"/>
              <a:buAutoNum type="arabicPeriod"/>
            </a:pPr>
            <a:r>
              <a:rPr lang="en" sz="2100">
                <a:solidFill>
                  <a:srgbClr val="09202F"/>
                </a:solidFill>
                <a:highlight>
                  <a:srgbClr val="FFFFFF"/>
                </a:highlight>
                <a:latin typeface="Georgia"/>
                <a:ea typeface="Georgia"/>
                <a:cs typeface="Georgia"/>
                <a:sym typeface="Georgia"/>
              </a:rPr>
              <a:t>Examine yourself to see if you have a saving faith - 2 Cor 13:5</a:t>
            </a:r>
            <a:endParaRPr sz="2100">
              <a:solidFill>
                <a:srgbClr val="09202F"/>
              </a:solidFill>
              <a:highlight>
                <a:srgbClr val="FFFFFF"/>
              </a:highlight>
              <a:latin typeface="Georgia"/>
              <a:ea typeface="Georgia"/>
              <a:cs typeface="Georgia"/>
              <a:sym typeface="Georgia"/>
            </a:endParaRPr>
          </a:p>
          <a:p>
            <a:pPr indent="-361950" lvl="0" marL="457200" rtl="0" algn="l">
              <a:spcBef>
                <a:spcPts val="0"/>
              </a:spcBef>
              <a:spcAft>
                <a:spcPts val="0"/>
              </a:spcAft>
              <a:buClr>
                <a:srgbClr val="09202F"/>
              </a:buClr>
              <a:buSzPts val="2100"/>
              <a:buFont typeface="Georgia"/>
              <a:buAutoNum type="arabicPeriod"/>
            </a:pPr>
            <a:r>
              <a:rPr lang="en" sz="2100">
                <a:solidFill>
                  <a:srgbClr val="09202F"/>
                </a:solidFill>
                <a:highlight>
                  <a:srgbClr val="FFFFFF"/>
                </a:highlight>
                <a:latin typeface="Georgia"/>
                <a:ea typeface="Georgia"/>
                <a:cs typeface="Georgia"/>
                <a:sym typeface="Georgia"/>
              </a:rPr>
              <a:t>Develop your relationship - John 15 - abide in Christ</a:t>
            </a:r>
            <a:endParaRPr sz="2100">
              <a:solidFill>
                <a:srgbClr val="09202F"/>
              </a:solidFill>
              <a:highlight>
                <a:srgbClr val="FFFFFF"/>
              </a:highlight>
              <a:latin typeface="Georgia"/>
              <a:ea typeface="Georgia"/>
              <a:cs typeface="Georgia"/>
              <a:sym typeface="Georgia"/>
            </a:endParaRPr>
          </a:p>
          <a:p>
            <a:pPr indent="-361950" lvl="0" marL="457200" rtl="0" algn="l">
              <a:spcBef>
                <a:spcPts val="0"/>
              </a:spcBef>
              <a:spcAft>
                <a:spcPts val="0"/>
              </a:spcAft>
              <a:buClr>
                <a:srgbClr val="09202F"/>
              </a:buClr>
              <a:buSzPts val="2100"/>
              <a:buFont typeface="Georgia"/>
              <a:buAutoNum type="arabicPeriod"/>
            </a:pPr>
            <a:r>
              <a:rPr lang="en" sz="2100">
                <a:solidFill>
                  <a:srgbClr val="09202F"/>
                </a:solidFill>
                <a:highlight>
                  <a:srgbClr val="FFFFFF"/>
                </a:highlight>
                <a:latin typeface="Georgia"/>
                <a:ea typeface="Georgia"/>
                <a:cs typeface="Georgia"/>
                <a:sym typeface="Georgia"/>
              </a:rPr>
              <a:t>Pursue Righteousness - Col 3 - set your mind on things above</a:t>
            </a:r>
            <a:endParaRPr sz="2100">
              <a:solidFill>
                <a:srgbClr val="09202F"/>
              </a:solidFill>
              <a:highlight>
                <a:srgbClr val="FFFFFF"/>
              </a:highlight>
              <a:latin typeface="Georgia"/>
              <a:ea typeface="Georgia"/>
              <a:cs typeface="Georgia"/>
              <a:sym typeface="Georgia"/>
            </a:endParaRPr>
          </a:p>
          <a:p>
            <a:pPr indent="-361950" lvl="0" marL="457200" rtl="0" algn="l">
              <a:spcBef>
                <a:spcPts val="0"/>
              </a:spcBef>
              <a:spcAft>
                <a:spcPts val="0"/>
              </a:spcAft>
              <a:buClr>
                <a:srgbClr val="09202F"/>
              </a:buClr>
              <a:buSzPts val="2100"/>
              <a:buFont typeface="Georgia"/>
              <a:buAutoNum type="arabicPeriod"/>
            </a:pPr>
            <a:r>
              <a:rPr lang="en" sz="2100">
                <a:solidFill>
                  <a:srgbClr val="09202F"/>
                </a:solidFill>
                <a:highlight>
                  <a:srgbClr val="FFFFFF"/>
                </a:highlight>
                <a:latin typeface="Georgia"/>
                <a:ea typeface="Georgia"/>
                <a:cs typeface="Georgia"/>
                <a:sym typeface="Georgia"/>
              </a:rPr>
              <a:t>Pursue Humility - Luke 14:10- humble yourselves</a:t>
            </a:r>
            <a:endParaRPr sz="2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animEffect filter="fade" transition="in">
                                      <p:cBhvr>
                                        <p:cTn dur="1000"/>
                                        <p:tgtEl>
                                          <p:spTgt spid="1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animEffect filter="fade" transition="in">
                                      <p:cBhvr>
                                        <p:cTn dur="1000"/>
                                        <p:tgtEl>
                                          <p:spTgt spid="1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2" st="2"/>
                                            </p:txEl>
                                          </p:spTgt>
                                        </p:tgtEl>
                                        <p:attrNameLst>
                                          <p:attrName>style.visibility</p:attrName>
                                        </p:attrNameLst>
                                      </p:cBhvr>
                                      <p:to>
                                        <p:strVal val="visible"/>
                                      </p:to>
                                    </p:set>
                                    <p:animEffect filter="fade" transition="in">
                                      <p:cBhvr>
                                        <p:cTn dur="1000"/>
                                        <p:tgtEl>
                                          <p:spTgt spid="1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3" st="3"/>
                                            </p:txEl>
                                          </p:spTgt>
                                        </p:tgtEl>
                                        <p:attrNameLst>
                                          <p:attrName>style.visibility</p:attrName>
                                        </p:attrNameLst>
                                      </p:cBhvr>
                                      <p:to>
                                        <p:strVal val="visible"/>
                                      </p:to>
                                    </p:set>
                                    <p:animEffect filter="fade" transition="in">
                                      <p:cBhvr>
                                        <p:cTn dur="1000"/>
                                        <p:tgtEl>
                                          <p:spTgt spid="12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2757488" y="152400"/>
            <a:ext cx="3629027" cy="483870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2200">
                <a:latin typeface="Georgia"/>
                <a:ea typeface="Georgia"/>
                <a:cs typeface="Georgia"/>
                <a:sym typeface="Georgia"/>
              </a:rPr>
              <a:t>James 2:14-26</a:t>
            </a:r>
            <a:endParaRPr sz="3600"/>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1200"/>
              </a:spcAft>
              <a:buClr>
                <a:schemeClr val="dk1"/>
              </a:buClr>
              <a:buSzPts val="1100"/>
              <a:buFont typeface="Arial"/>
              <a:buNone/>
            </a:pPr>
            <a:r>
              <a:rPr b="1" lang="en" sz="2100">
                <a:solidFill>
                  <a:schemeClr val="dk1"/>
                </a:solidFill>
                <a:latin typeface="Roboto"/>
                <a:ea typeface="Roboto"/>
                <a:cs typeface="Roboto"/>
                <a:sym typeface="Roboto"/>
              </a:rPr>
              <a:t>14 </a:t>
            </a:r>
            <a:r>
              <a:rPr lang="en" sz="2100">
                <a:solidFill>
                  <a:schemeClr val="dk1"/>
                </a:solidFill>
                <a:latin typeface="Roboto"/>
                <a:ea typeface="Roboto"/>
                <a:cs typeface="Roboto"/>
                <a:sym typeface="Roboto"/>
              </a:rPr>
              <a:t>What good is it, my brothers, if someone says he has faith but does not have works? Can that faith save him? </a:t>
            </a:r>
            <a:r>
              <a:rPr b="1" lang="en" sz="2100">
                <a:solidFill>
                  <a:schemeClr val="dk1"/>
                </a:solidFill>
                <a:latin typeface="Roboto"/>
                <a:ea typeface="Roboto"/>
                <a:cs typeface="Roboto"/>
                <a:sym typeface="Roboto"/>
              </a:rPr>
              <a:t>15 </a:t>
            </a:r>
            <a:r>
              <a:rPr lang="en" sz="2100">
                <a:solidFill>
                  <a:schemeClr val="dk1"/>
                </a:solidFill>
                <a:latin typeface="Roboto"/>
                <a:ea typeface="Roboto"/>
                <a:cs typeface="Roboto"/>
                <a:sym typeface="Roboto"/>
              </a:rPr>
              <a:t>If a brother or sister is poorly clothed and lacking in daily food, </a:t>
            </a:r>
            <a:r>
              <a:rPr b="1" lang="en" sz="2100">
                <a:solidFill>
                  <a:schemeClr val="dk1"/>
                </a:solidFill>
                <a:latin typeface="Roboto"/>
                <a:ea typeface="Roboto"/>
                <a:cs typeface="Roboto"/>
                <a:sym typeface="Roboto"/>
              </a:rPr>
              <a:t>16 </a:t>
            </a:r>
            <a:r>
              <a:rPr lang="en" sz="2100">
                <a:solidFill>
                  <a:schemeClr val="dk1"/>
                </a:solidFill>
                <a:latin typeface="Roboto"/>
                <a:ea typeface="Roboto"/>
                <a:cs typeface="Roboto"/>
                <a:sym typeface="Roboto"/>
              </a:rPr>
              <a:t>and one of you says to them, “Go in peace, be warmed and filled,” without giving them the things needed for the body, what good</a:t>
            </a:r>
            <a:r>
              <a:rPr lang="en" sz="1650">
                <a:solidFill>
                  <a:schemeClr val="dk1"/>
                </a:solidFill>
                <a:latin typeface="Roboto"/>
                <a:ea typeface="Roboto"/>
                <a:cs typeface="Roboto"/>
                <a:sym typeface="Roboto"/>
              </a:rPr>
              <a:t> </a:t>
            </a:r>
            <a:r>
              <a:rPr lang="en" sz="2100">
                <a:solidFill>
                  <a:schemeClr val="dk1"/>
                </a:solidFill>
                <a:latin typeface="Roboto"/>
                <a:ea typeface="Roboto"/>
                <a:cs typeface="Roboto"/>
                <a:sym typeface="Roboto"/>
              </a:rPr>
              <a:t>is that? </a:t>
            </a:r>
            <a:r>
              <a:rPr b="1" lang="en" sz="2100">
                <a:solidFill>
                  <a:schemeClr val="dk1"/>
                </a:solidFill>
                <a:latin typeface="Roboto"/>
                <a:ea typeface="Roboto"/>
                <a:cs typeface="Roboto"/>
                <a:sym typeface="Roboto"/>
              </a:rPr>
              <a:t>17 </a:t>
            </a:r>
            <a:r>
              <a:rPr lang="en" sz="2100">
                <a:solidFill>
                  <a:schemeClr val="dk1"/>
                </a:solidFill>
                <a:latin typeface="Roboto"/>
                <a:ea typeface="Roboto"/>
                <a:cs typeface="Roboto"/>
                <a:sym typeface="Roboto"/>
              </a:rPr>
              <a:t>So also faith by itself, if it does not have works, is dead.</a:t>
            </a:r>
            <a:endParaRPr sz="2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idx="1" type="body"/>
          </p:nvPr>
        </p:nvSpPr>
        <p:spPr>
          <a:xfrm>
            <a:off x="311700" y="324375"/>
            <a:ext cx="8520600" cy="4244400"/>
          </a:xfrm>
          <a:prstGeom prst="rect">
            <a:avLst/>
          </a:prstGeom>
        </p:spPr>
        <p:txBody>
          <a:bodyPr anchorCtr="0" anchor="t" bIns="91425" lIns="91425" spcFirstLastPara="1" rIns="91425" wrap="square" tIns="91425">
            <a:normAutofit/>
          </a:bodyPr>
          <a:lstStyle/>
          <a:p>
            <a:pPr indent="0" lvl="0" marL="0" rtl="0" algn="l">
              <a:spcBef>
                <a:spcPts val="1200"/>
              </a:spcBef>
              <a:spcAft>
                <a:spcPts val="1200"/>
              </a:spcAft>
              <a:buClr>
                <a:schemeClr val="dk1"/>
              </a:buClr>
              <a:buSzPts val="1100"/>
              <a:buFont typeface="Arial"/>
              <a:buNone/>
            </a:pPr>
            <a:r>
              <a:rPr b="1" lang="en">
                <a:solidFill>
                  <a:schemeClr val="dk1"/>
                </a:solidFill>
                <a:latin typeface="Roboto"/>
                <a:ea typeface="Roboto"/>
                <a:cs typeface="Roboto"/>
                <a:sym typeface="Roboto"/>
              </a:rPr>
              <a:t>18 </a:t>
            </a:r>
            <a:r>
              <a:rPr lang="en">
                <a:solidFill>
                  <a:schemeClr val="dk1"/>
                </a:solidFill>
                <a:latin typeface="Roboto"/>
                <a:ea typeface="Roboto"/>
                <a:cs typeface="Roboto"/>
                <a:sym typeface="Roboto"/>
              </a:rPr>
              <a:t>But someone will say, “You have faith and I have works.” Show me your faith apart from your works, and I will show you my faith by my works. </a:t>
            </a:r>
            <a:r>
              <a:rPr b="1" lang="en">
                <a:solidFill>
                  <a:schemeClr val="dk1"/>
                </a:solidFill>
                <a:latin typeface="Roboto"/>
                <a:ea typeface="Roboto"/>
                <a:cs typeface="Roboto"/>
                <a:sym typeface="Roboto"/>
              </a:rPr>
              <a:t>19 </a:t>
            </a:r>
            <a:r>
              <a:rPr lang="en">
                <a:solidFill>
                  <a:schemeClr val="dk1"/>
                </a:solidFill>
                <a:latin typeface="Roboto"/>
                <a:ea typeface="Roboto"/>
                <a:cs typeface="Roboto"/>
                <a:sym typeface="Roboto"/>
              </a:rPr>
              <a:t>You believe that God is one; you do well. Even the demons believe—and shudder! </a:t>
            </a:r>
            <a:r>
              <a:rPr b="1" lang="en">
                <a:solidFill>
                  <a:schemeClr val="dk1"/>
                </a:solidFill>
                <a:latin typeface="Roboto"/>
                <a:ea typeface="Roboto"/>
                <a:cs typeface="Roboto"/>
                <a:sym typeface="Roboto"/>
              </a:rPr>
              <a:t>20 </a:t>
            </a:r>
            <a:r>
              <a:rPr lang="en">
                <a:solidFill>
                  <a:schemeClr val="dk1"/>
                </a:solidFill>
                <a:latin typeface="Roboto"/>
                <a:ea typeface="Roboto"/>
                <a:cs typeface="Roboto"/>
                <a:sym typeface="Roboto"/>
              </a:rPr>
              <a:t>Do you want to be shown, you foolish person, that faith apart from works is useless? </a:t>
            </a:r>
            <a:r>
              <a:rPr b="1" lang="en">
                <a:solidFill>
                  <a:schemeClr val="dk1"/>
                </a:solidFill>
                <a:latin typeface="Roboto"/>
                <a:ea typeface="Roboto"/>
                <a:cs typeface="Roboto"/>
                <a:sym typeface="Roboto"/>
              </a:rPr>
              <a:t>21 </a:t>
            </a:r>
            <a:r>
              <a:rPr lang="en">
                <a:solidFill>
                  <a:schemeClr val="dk1"/>
                </a:solidFill>
                <a:latin typeface="Roboto"/>
                <a:ea typeface="Roboto"/>
                <a:cs typeface="Roboto"/>
                <a:sym typeface="Roboto"/>
              </a:rPr>
              <a:t>Was not Abraham our father justified by works when he offered up his son Isaac on the altar? </a:t>
            </a:r>
            <a:r>
              <a:rPr b="1" lang="en">
                <a:solidFill>
                  <a:schemeClr val="dk1"/>
                </a:solidFill>
                <a:latin typeface="Roboto"/>
                <a:ea typeface="Roboto"/>
                <a:cs typeface="Roboto"/>
                <a:sym typeface="Roboto"/>
              </a:rPr>
              <a:t>22 </a:t>
            </a:r>
            <a:r>
              <a:rPr lang="en">
                <a:solidFill>
                  <a:schemeClr val="dk1"/>
                </a:solidFill>
                <a:latin typeface="Roboto"/>
                <a:ea typeface="Roboto"/>
                <a:cs typeface="Roboto"/>
                <a:sym typeface="Roboto"/>
              </a:rPr>
              <a:t>You see that faith was active along with his works, and faith was completed by his works; </a:t>
            </a:r>
            <a:r>
              <a:rPr b="1" lang="en">
                <a:solidFill>
                  <a:schemeClr val="dk1"/>
                </a:solidFill>
                <a:latin typeface="Roboto"/>
                <a:ea typeface="Roboto"/>
                <a:cs typeface="Roboto"/>
                <a:sym typeface="Roboto"/>
              </a:rPr>
              <a:t>23 </a:t>
            </a:r>
            <a:r>
              <a:rPr lang="en">
                <a:solidFill>
                  <a:schemeClr val="dk1"/>
                </a:solidFill>
                <a:latin typeface="Roboto"/>
                <a:ea typeface="Roboto"/>
                <a:cs typeface="Roboto"/>
                <a:sym typeface="Roboto"/>
              </a:rPr>
              <a:t>and the Scripture was fulfilled that says, “Abraham believed God, and it was counted to him as righteousness”—and he was called a friend of God. </a:t>
            </a:r>
            <a:r>
              <a:rPr b="1" lang="en">
                <a:solidFill>
                  <a:schemeClr val="dk1"/>
                </a:solidFill>
                <a:latin typeface="Roboto"/>
                <a:ea typeface="Roboto"/>
                <a:cs typeface="Roboto"/>
                <a:sym typeface="Roboto"/>
              </a:rPr>
              <a:t>24 </a:t>
            </a:r>
            <a:r>
              <a:rPr lang="en">
                <a:solidFill>
                  <a:schemeClr val="dk1"/>
                </a:solidFill>
                <a:latin typeface="Roboto"/>
                <a:ea typeface="Roboto"/>
                <a:cs typeface="Roboto"/>
                <a:sym typeface="Roboto"/>
              </a:rPr>
              <a:t>You see that a person is justified by works and not by faith alone. </a:t>
            </a:r>
            <a:r>
              <a:rPr b="1" lang="en">
                <a:solidFill>
                  <a:schemeClr val="dk1"/>
                </a:solidFill>
                <a:latin typeface="Roboto"/>
                <a:ea typeface="Roboto"/>
                <a:cs typeface="Roboto"/>
                <a:sym typeface="Roboto"/>
              </a:rPr>
              <a:t>25 </a:t>
            </a:r>
            <a:r>
              <a:rPr lang="en">
                <a:solidFill>
                  <a:schemeClr val="dk1"/>
                </a:solidFill>
                <a:latin typeface="Roboto"/>
                <a:ea typeface="Roboto"/>
                <a:cs typeface="Roboto"/>
                <a:sym typeface="Roboto"/>
              </a:rPr>
              <a:t>And in the same way was not also Rahab the prostitute justified by works when she received the messengers and sent them out by another way? </a:t>
            </a:r>
            <a:r>
              <a:rPr b="1" lang="en">
                <a:solidFill>
                  <a:schemeClr val="dk1"/>
                </a:solidFill>
                <a:latin typeface="Roboto"/>
                <a:ea typeface="Roboto"/>
                <a:cs typeface="Roboto"/>
                <a:sym typeface="Roboto"/>
              </a:rPr>
              <a:t>26 </a:t>
            </a:r>
            <a:r>
              <a:rPr lang="en">
                <a:solidFill>
                  <a:schemeClr val="dk1"/>
                </a:solidFill>
                <a:latin typeface="Roboto"/>
                <a:ea typeface="Roboto"/>
                <a:cs typeface="Roboto"/>
                <a:sym typeface="Roboto"/>
              </a:rPr>
              <a:t>For as the body apart from the spirit is dead, so also faith apart from works is dead.</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2100">
                <a:latin typeface="Georgia"/>
                <a:ea typeface="Georgia"/>
                <a:cs typeface="Georgia"/>
                <a:sym typeface="Georgia"/>
              </a:rPr>
              <a:t>What is saving faith?</a:t>
            </a:r>
            <a:endParaRPr sz="3500"/>
          </a:p>
        </p:txBody>
      </p:sp>
      <p:sp>
        <p:nvSpPr>
          <p:cNvPr id="77" name="Google Shape;7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Believe the gospel </a:t>
            </a:r>
            <a:endParaRPr sz="2300">
              <a:solidFill>
                <a:schemeClr val="dk1"/>
              </a:solidFill>
              <a:latin typeface="Georgia"/>
              <a:ea typeface="Georgia"/>
              <a:cs typeface="Georgia"/>
              <a:sym typeface="Georgia"/>
            </a:endParaRPr>
          </a:p>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Believe that Christ is the only way to be saved </a:t>
            </a:r>
            <a:endParaRPr sz="2300">
              <a:solidFill>
                <a:schemeClr val="dk1"/>
              </a:solidFill>
              <a:latin typeface="Georgia"/>
              <a:ea typeface="Georgia"/>
              <a:cs typeface="Georgia"/>
              <a:sym typeface="Georgia"/>
            </a:endParaRPr>
          </a:p>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Trust </a:t>
            </a:r>
            <a:endParaRPr sz="2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0" st="0"/>
                                            </p:txEl>
                                          </p:spTgt>
                                        </p:tgtEl>
                                        <p:attrNameLst>
                                          <p:attrName>style.visibility</p:attrName>
                                        </p:attrNameLst>
                                      </p:cBhvr>
                                      <p:to>
                                        <p:strVal val="visible"/>
                                      </p:to>
                                    </p:set>
                                    <p:animEffect filter="fade" transition="in">
                                      <p:cBhvr>
                                        <p:cTn dur="1000"/>
                                        <p:tgtEl>
                                          <p:spTgt spid="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1" st="1"/>
                                            </p:txEl>
                                          </p:spTgt>
                                        </p:tgtEl>
                                        <p:attrNameLst>
                                          <p:attrName>style.visibility</p:attrName>
                                        </p:attrNameLst>
                                      </p:cBhvr>
                                      <p:to>
                                        <p:strVal val="visible"/>
                                      </p:to>
                                    </p:set>
                                    <p:animEffect filter="fade" transition="in">
                                      <p:cBhvr>
                                        <p:cTn dur="1000"/>
                                        <p:tgtEl>
                                          <p:spTgt spid="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2" st="2"/>
                                            </p:txEl>
                                          </p:spTgt>
                                        </p:tgtEl>
                                        <p:attrNameLst>
                                          <p:attrName>style.visibility</p:attrName>
                                        </p:attrNameLst>
                                      </p:cBhvr>
                                      <p:to>
                                        <p:strVal val="visible"/>
                                      </p:to>
                                    </p:set>
                                    <p:animEffect filter="fade" transition="in">
                                      <p:cBhvr>
                                        <p:cTn dur="1000"/>
                                        <p:tgtEl>
                                          <p:spTgt spid="7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2200">
                <a:latin typeface="Georgia"/>
                <a:ea typeface="Georgia"/>
                <a:cs typeface="Georgia"/>
                <a:sym typeface="Georgia"/>
              </a:rPr>
              <a:t>What does saving faith produce?</a:t>
            </a:r>
            <a:endParaRPr sz="3600"/>
          </a:p>
        </p:txBody>
      </p:sp>
      <p:sp>
        <p:nvSpPr>
          <p:cNvPr id="83" name="Google Shape;8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Relationship - </a:t>
            </a:r>
            <a:endParaRPr sz="2300">
              <a:solidFill>
                <a:schemeClr val="dk1"/>
              </a:solidFill>
              <a:latin typeface="Georgia"/>
              <a:ea typeface="Georgia"/>
              <a:cs typeface="Georgia"/>
              <a:sym typeface="Georgia"/>
            </a:endParaRPr>
          </a:p>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Conviction - </a:t>
            </a:r>
            <a:endParaRPr sz="2300">
              <a:solidFill>
                <a:schemeClr val="dk1"/>
              </a:solidFill>
              <a:latin typeface="Georgia"/>
              <a:ea typeface="Georgia"/>
              <a:cs typeface="Georgia"/>
              <a:sym typeface="Georgia"/>
            </a:endParaRPr>
          </a:p>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Love - </a:t>
            </a:r>
            <a:endParaRPr sz="2300">
              <a:solidFill>
                <a:schemeClr val="dk1"/>
              </a:solidFill>
              <a:latin typeface="Georgia"/>
              <a:ea typeface="Georgia"/>
              <a:cs typeface="Georgia"/>
              <a:sym typeface="Georgia"/>
            </a:endParaRPr>
          </a:p>
          <a:p>
            <a:pPr indent="-374650" lvl="0" marL="457200" rtl="0" algn="l">
              <a:spcBef>
                <a:spcPts val="0"/>
              </a:spcBef>
              <a:spcAft>
                <a:spcPts val="0"/>
              </a:spcAft>
              <a:buClr>
                <a:schemeClr val="dk1"/>
              </a:buClr>
              <a:buSzPts val="2300"/>
              <a:buFont typeface="Georgia"/>
              <a:buChar char="●"/>
            </a:pPr>
            <a:r>
              <a:rPr lang="en" sz="2300">
                <a:solidFill>
                  <a:schemeClr val="dk1"/>
                </a:solidFill>
                <a:latin typeface="Georgia"/>
                <a:ea typeface="Georgia"/>
                <a:cs typeface="Georgia"/>
                <a:sym typeface="Georgia"/>
              </a:rPr>
              <a:t>Desire to honor the Lord with thought and deed - </a:t>
            </a:r>
            <a:endParaRPr sz="2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0" st="0"/>
                                            </p:txEl>
                                          </p:spTgt>
                                        </p:tgtEl>
                                        <p:attrNameLst>
                                          <p:attrName>style.visibility</p:attrName>
                                        </p:attrNameLst>
                                      </p:cBhvr>
                                      <p:to>
                                        <p:strVal val="visible"/>
                                      </p:to>
                                    </p:set>
                                    <p:animEffect filter="fade" transition="in">
                                      <p:cBhvr>
                                        <p:cTn dur="1000"/>
                                        <p:tgtEl>
                                          <p:spTgt spid="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1" st="1"/>
                                            </p:txEl>
                                          </p:spTgt>
                                        </p:tgtEl>
                                        <p:attrNameLst>
                                          <p:attrName>style.visibility</p:attrName>
                                        </p:attrNameLst>
                                      </p:cBhvr>
                                      <p:to>
                                        <p:strVal val="visible"/>
                                      </p:to>
                                    </p:set>
                                    <p:animEffect filter="fade" transition="in">
                                      <p:cBhvr>
                                        <p:cTn dur="1000"/>
                                        <p:tgtEl>
                                          <p:spTgt spid="8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2" st="2"/>
                                            </p:txEl>
                                          </p:spTgt>
                                        </p:tgtEl>
                                        <p:attrNameLst>
                                          <p:attrName>style.visibility</p:attrName>
                                        </p:attrNameLst>
                                      </p:cBhvr>
                                      <p:to>
                                        <p:strVal val="visible"/>
                                      </p:to>
                                    </p:set>
                                    <p:animEffect filter="fade" transition="in">
                                      <p:cBhvr>
                                        <p:cTn dur="1000"/>
                                        <p:tgtEl>
                                          <p:spTgt spid="8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3" st="3"/>
                                            </p:txEl>
                                          </p:spTgt>
                                        </p:tgtEl>
                                        <p:attrNameLst>
                                          <p:attrName>style.visibility</p:attrName>
                                        </p:attrNameLst>
                                      </p:cBhvr>
                                      <p:to>
                                        <p:strVal val="visible"/>
                                      </p:to>
                                    </p:set>
                                    <p:animEffect filter="fade" transition="in">
                                      <p:cBhvr>
                                        <p:cTn dur="1000"/>
                                        <p:tgtEl>
                                          <p:spTgt spid="8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lang="en" sz="2200">
                <a:latin typeface="Georgia"/>
                <a:ea typeface="Georgia"/>
                <a:cs typeface="Georgia"/>
                <a:sym typeface="Georgia"/>
              </a:rPr>
              <a:t>“Can I ______ and still be a Christian?”</a:t>
            </a:r>
            <a:endParaRPr sz="3600"/>
          </a:p>
        </p:txBody>
      </p:sp>
      <p:sp>
        <p:nvSpPr>
          <p:cNvPr id="89" name="Google Shape;8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Clr>
                <a:schemeClr val="dk1"/>
              </a:buClr>
              <a:buSzPts val="2800"/>
              <a:buFont typeface="Georgia"/>
              <a:buChar char="●"/>
            </a:pPr>
            <a:r>
              <a:rPr lang="en" sz="2800">
                <a:solidFill>
                  <a:schemeClr val="dk1"/>
                </a:solidFill>
                <a:latin typeface="Georgia"/>
                <a:ea typeface="Georgia"/>
                <a:cs typeface="Georgia"/>
                <a:sym typeface="Georgia"/>
              </a:rPr>
              <a:t>Is it in the Scriptures?</a:t>
            </a:r>
            <a:endParaRPr sz="2800">
              <a:solidFill>
                <a:schemeClr val="dk1"/>
              </a:solidFill>
              <a:latin typeface="Georgia"/>
              <a:ea typeface="Georgia"/>
              <a:cs typeface="Georgia"/>
              <a:sym typeface="Georgia"/>
            </a:endParaRPr>
          </a:p>
          <a:p>
            <a:pPr indent="-406400" lvl="0" marL="457200" rtl="0" algn="l">
              <a:spcBef>
                <a:spcPts val="0"/>
              </a:spcBef>
              <a:spcAft>
                <a:spcPts val="0"/>
              </a:spcAft>
              <a:buClr>
                <a:schemeClr val="dk1"/>
              </a:buClr>
              <a:buSzPts val="2800"/>
              <a:buFont typeface="Georgia"/>
              <a:buChar char="●"/>
            </a:pPr>
            <a:r>
              <a:rPr lang="en" sz="2800">
                <a:solidFill>
                  <a:schemeClr val="dk1"/>
                </a:solidFill>
                <a:latin typeface="Georgia"/>
                <a:ea typeface="Georgia"/>
                <a:cs typeface="Georgia"/>
                <a:sym typeface="Georgia"/>
              </a:rPr>
              <a:t>Am I personally convicted one way or the other?</a:t>
            </a:r>
            <a:endParaRPr sz="2800">
              <a:solidFill>
                <a:schemeClr val="dk1"/>
              </a:solidFill>
              <a:latin typeface="Georgia"/>
              <a:ea typeface="Georgia"/>
              <a:cs typeface="Georgia"/>
              <a:sym typeface="Georgia"/>
            </a:endParaRPr>
          </a:p>
          <a:p>
            <a:pPr indent="-406400" lvl="0" marL="457200" rtl="0" algn="l">
              <a:spcBef>
                <a:spcPts val="0"/>
              </a:spcBef>
              <a:spcAft>
                <a:spcPts val="0"/>
              </a:spcAft>
              <a:buClr>
                <a:schemeClr val="dk1"/>
              </a:buClr>
              <a:buSzPts val="2800"/>
              <a:buFont typeface="Georgia"/>
              <a:buChar char="●"/>
            </a:pPr>
            <a:r>
              <a:rPr lang="en" sz="2800">
                <a:solidFill>
                  <a:schemeClr val="dk1"/>
                </a:solidFill>
                <a:latin typeface="Georgia"/>
                <a:ea typeface="Georgia"/>
                <a:cs typeface="Georgia"/>
                <a:sym typeface="Georgia"/>
              </a:rPr>
              <a:t>Does it cause someone else to stumble?</a:t>
            </a:r>
            <a:endParaRPr sz="2800">
              <a:solidFill>
                <a:schemeClr val="dk1"/>
              </a:solidFill>
              <a:latin typeface="Georgia"/>
              <a:ea typeface="Georgia"/>
              <a:cs typeface="Georgia"/>
              <a:sym typeface="Georgia"/>
            </a:endParaRPr>
          </a:p>
          <a:p>
            <a:pPr indent="-406400" lvl="0" marL="457200" rtl="0" algn="l">
              <a:spcBef>
                <a:spcPts val="0"/>
              </a:spcBef>
              <a:spcAft>
                <a:spcPts val="0"/>
              </a:spcAft>
              <a:buClr>
                <a:schemeClr val="dk1"/>
              </a:buClr>
              <a:buSzPts val="2800"/>
              <a:buFont typeface="Georgia"/>
              <a:buChar char="●"/>
            </a:pPr>
            <a:r>
              <a:rPr lang="en" sz="2800">
                <a:solidFill>
                  <a:schemeClr val="dk1"/>
                </a:solidFill>
                <a:latin typeface="Georgia"/>
                <a:ea typeface="Georgia"/>
                <a:cs typeface="Georgia"/>
                <a:sym typeface="Georgia"/>
              </a:rPr>
              <a:t>Does it tempt me to sin?</a:t>
            </a:r>
            <a:endParaRPr sz="3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1000"/>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1000"/>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1000"/>
                                        <p:tgtEl>
                                          <p:spTgt spid="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3" st="3"/>
                                            </p:txEl>
                                          </p:spTgt>
                                        </p:tgtEl>
                                        <p:attrNameLst>
                                          <p:attrName>style.visibility</p:attrName>
                                        </p:attrNameLst>
                                      </p:cBhvr>
                                      <p:to>
                                        <p:strVal val="visible"/>
                                      </p:to>
                                    </p:set>
                                    <p:animEffect filter="fade" transition="in">
                                      <p:cBhvr>
                                        <p:cTn dur="1000"/>
                                        <p:tgtEl>
                                          <p:spTgt spid="8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b="1" lang="en" sz="2200">
                <a:latin typeface="Georgia"/>
                <a:ea typeface="Georgia"/>
                <a:cs typeface="Georgia"/>
                <a:sym typeface="Georgia"/>
              </a:rPr>
              <a:t>1 John 1:5-7</a:t>
            </a:r>
            <a:endParaRPr b="1" sz="3600"/>
          </a:p>
        </p:txBody>
      </p:sp>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 </a:t>
            </a:r>
            <a:r>
              <a:rPr b="1" lang="en" sz="2300">
                <a:solidFill>
                  <a:schemeClr val="dk1"/>
                </a:solidFill>
                <a:highlight>
                  <a:srgbClr val="FFFFFF"/>
                </a:highlight>
                <a:latin typeface="Roboto"/>
                <a:ea typeface="Roboto"/>
                <a:cs typeface="Roboto"/>
                <a:sym typeface="Roboto"/>
              </a:rPr>
              <a:t>5 </a:t>
            </a:r>
            <a:r>
              <a:rPr lang="en" sz="2300">
                <a:solidFill>
                  <a:schemeClr val="dk1"/>
                </a:solidFill>
                <a:highlight>
                  <a:srgbClr val="FFFFFF"/>
                </a:highlight>
                <a:latin typeface="Roboto"/>
                <a:ea typeface="Roboto"/>
                <a:cs typeface="Roboto"/>
                <a:sym typeface="Roboto"/>
              </a:rPr>
              <a:t>This is the message we have heard from him and proclaim to you, that God is light, and in him is no darkness at all. </a:t>
            </a:r>
            <a:r>
              <a:rPr b="1" lang="en" sz="2300">
                <a:solidFill>
                  <a:schemeClr val="dk1"/>
                </a:solidFill>
                <a:highlight>
                  <a:srgbClr val="FFFFFF"/>
                </a:highlight>
                <a:latin typeface="Roboto"/>
                <a:ea typeface="Roboto"/>
                <a:cs typeface="Roboto"/>
                <a:sym typeface="Roboto"/>
              </a:rPr>
              <a:t>6 </a:t>
            </a:r>
            <a:r>
              <a:rPr lang="en" sz="2300">
                <a:solidFill>
                  <a:schemeClr val="dk1"/>
                </a:solidFill>
                <a:highlight>
                  <a:srgbClr val="FFFFFF"/>
                </a:highlight>
                <a:latin typeface="Roboto"/>
                <a:ea typeface="Roboto"/>
                <a:cs typeface="Roboto"/>
                <a:sym typeface="Roboto"/>
              </a:rPr>
              <a:t>If we say we have fellowship with him while we walk in darkness, we lie and do not practice the truth. </a:t>
            </a:r>
            <a:r>
              <a:rPr b="1" lang="en" sz="2300">
                <a:solidFill>
                  <a:schemeClr val="dk1"/>
                </a:solidFill>
                <a:highlight>
                  <a:srgbClr val="FFFFFF"/>
                </a:highlight>
                <a:latin typeface="Roboto"/>
                <a:ea typeface="Roboto"/>
                <a:cs typeface="Roboto"/>
                <a:sym typeface="Roboto"/>
              </a:rPr>
              <a:t>7 </a:t>
            </a:r>
            <a:r>
              <a:rPr lang="en" sz="2300">
                <a:solidFill>
                  <a:schemeClr val="dk1"/>
                </a:solidFill>
                <a:highlight>
                  <a:srgbClr val="FFFFFF"/>
                </a:highlight>
                <a:latin typeface="Roboto"/>
                <a:ea typeface="Roboto"/>
                <a:cs typeface="Roboto"/>
                <a:sym typeface="Roboto"/>
              </a:rPr>
              <a:t>But if we walk in the light, as he is in the light, we have fellowship with one another, and the blood of Jesus his Son cleanses us from all sin.</a:t>
            </a:r>
            <a:endParaRPr sz="2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1"/>
          <p:cNvSpPr txBox="1"/>
          <p:nvPr>
            <p:ph idx="1" type="body"/>
          </p:nvPr>
        </p:nvSpPr>
        <p:spPr>
          <a:xfrm>
            <a:off x="311700" y="235525"/>
            <a:ext cx="8520600" cy="4333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Proverbs 8:13</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“The fear of the Lord is to hate evil;</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Pride and arrogance and the evil way</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And the perverted mouth, I hate.”</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James 4:6</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But He gives a greater grace. Therefore it says, “God is opposed to the proud, but gives grace to the humble.” </a:t>
            </a:r>
            <a:r>
              <a:rPr b="1" lang="en" sz="1400">
                <a:solidFill>
                  <a:schemeClr val="dk1"/>
                </a:solidFill>
                <a:highlight>
                  <a:srgbClr val="FFFFFF"/>
                </a:highlight>
                <a:latin typeface="Georgia"/>
                <a:ea typeface="Georgia"/>
                <a:cs typeface="Georgia"/>
                <a:sym typeface="Georgia"/>
              </a:rPr>
              <a:t>7 </a:t>
            </a:r>
            <a:r>
              <a:rPr lang="en" sz="1400">
                <a:solidFill>
                  <a:schemeClr val="dk1"/>
                </a:solidFill>
                <a:highlight>
                  <a:srgbClr val="FFFFFF"/>
                </a:highlight>
                <a:latin typeface="Georgia"/>
                <a:ea typeface="Georgia"/>
                <a:cs typeface="Georgia"/>
                <a:sym typeface="Georgia"/>
              </a:rPr>
              <a:t>Submit yourselves therefore to God. Resist the devil, and he will flee from you.</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1 Peter 5:5</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You younger men, likewise, be subject to your elders; and all of you, clothe yourselves with humility toward one another, for God is opposed to the proud, but gives grace to the humble.</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Daniel 4:37</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Now I, Nebuchadnezzar, praise, exalt and honor the King of heaven, for all His works are true and His ways just, and He is able to humble those who walk in pride.”</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Proverbs 15:25</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The Lord will tear down the house of the proud,</a:t>
            </a:r>
            <a:endParaRPr sz="1400">
              <a:solidFill>
                <a:schemeClr val="dk1"/>
              </a:solidFill>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But He will establish the boundary of the widow.</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